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3" r:id="rId10"/>
    <p:sldId id="269" r:id="rId11"/>
    <p:sldId id="270" r:id="rId12"/>
    <p:sldId id="281" r:id="rId13"/>
    <p:sldId id="282" r:id="rId14"/>
    <p:sldId id="272" r:id="rId15"/>
    <p:sldId id="278" r:id="rId16"/>
    <p:sldId id="279" r:id="rId17"/>
    <p:sldId id="274" r:id="rId18"/>
    <p:sldId id="265" r:id="rId19"/>
    <p:sldId id="280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815340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Развитие одарённости учащихся начальных классов в рамках урочной и внеурочной деятельности.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User\Рабочий стол\фото для выст\DSC_0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714752"/>
            <a:ext cx="2958309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Интеллектуальный марафон, Интеллектуальные игры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C:\Documents and Settings\User\Рабочий стол\фото для выст\DSCF076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28736"/>
            <a:ext cx="207006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фото для выст\жжжжж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6058"/>
            <a:ext cx="20717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фото для выст\Изображение 0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786190"/>
            <a:ext cx="2143140" cy="129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фото для выст\ооо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5286388"/>
            <a:ext cx="207170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1" descr="H:\Галя\DSC039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429132"/>
            <a:ext cx="20717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71538" y="1428737"/>
            <a:ext cx="385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Командный образовательный турнир школьников «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Знайки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». 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 descr="C:\Documents and Settings\EREMJONKOVAGG\Рабочий стол\грамоты детей\20130206_08440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357298"/>
            <a:ext cx="18573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071538" y="2357430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Интеллектуально-личностный марафон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«Твои возможности»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1539" y="3244334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Экологическая кругосветка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42976" y="4714884"/>
            <a:ext cx="2943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Интеллектуальная игра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«Я познаю слово»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0100" y="3929067"/>
            <a:ext cx="3502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Интеллектуальная игра </a:t>
            </a:r>
          </a:p>
          <a:p>
            <a:pPr lvl="0"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«Математическая карусель»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7" y="5621636"/>
            <a:ext cx="3286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EB80A">
                    <a:lumMod val="75000"/>
                  </a:srgbClr>
                </a:solidFill>
                <a:latin typeface="Arial" pitchFamily="34" charset="0"/>
                <a:ea typeface="Times New Roman" pitchFamily="18" charset="0"/>
              </a:rPr>
              <a:t>Интеллектуальная игра «Шпаргалка»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14300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Предметные недели -</a:t>
            </a:r>
            <a:r>
              <a:rPr lang="ru-RU" sz="2800" dirty="0" smtClean="0"/>
              <a:t> </a:t>
            </a:r>
            <a:r>
              <a:rPr lang="ru-RU" sz="2000" dirty="0" smtClean="0"/>
              <a:t>раскрытие творческого     потенциала учащихся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Неделя начальной школы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C:\Documents and Settings\User\Рабочий стол\фото для выст\Изображение 06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221457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фото для выст\Изображение 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500174"/>
            <a:ext cx="22145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фото для выст\Изображение 0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214950"/>
            <a:ext cx="21431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фото для выст\Изображение 07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286124"/>
            <a:ext cx="214314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Рабочий стол\фото для выст\Изображение 07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500439"/>
            <a:ext cx="221457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User\Рабочий стол\фото для выст\Изображение 07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5214950"/>
            <a:ext cx="19288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User\Рабочий стол\фото для выст\Изображение 08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3214686"/>
            <a:ext cx="20812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User\Рабочий стол\фото для выст\Изображение 08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1643050"/>
            <a:ext cx="200023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User\Рабочий стол\фото для выст\Изображение 084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2" y="4214818"/>
            <a:ext cx="190446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786446" y="1357298"/>
            <a:ext cx="26336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Конструкторский тур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7786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3143248"/>
            <a:ext cx="3000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43024" y="4714885"/>
            <a:ext cx="3157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Творческие мастерские</a:t>
            </a: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1142974" y="2866814"/>
            <a:ext cx="3014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Спортивные соревнования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03465" y="3143248"/>
            <a:ext cx="3183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Конкурс физкультминуток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Рисунок 20" descr="C:\Documents and Settings\User\Рабочий стол\фото для выст\Изображение 04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2976" y="5072074"/>
            <a:ext cx="197167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5357818" y="5643578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Конкурс стихов и песен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4572032" cy="11430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Дистанционные конкурсы, олимпиады -</a:t>
            </a:r>
            <a:r>
              <a:rPr lang="ru-RU" dirty="0" smtClean="0"/>
              <a:t> </a:t>
            </a:r>
            <a:r>
              <a:rPr lang="ru-RU" sz="2000" dirty="0" smtClean="0"/>
              <a:t>способствуют выявлению наиболее способных и одаренных детей.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0339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Школьная олимпиада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Международная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эвристическая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олимпиада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«Совёнок»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:\Documents and Settings\User\Рабочий стол\фото для выст\DSC04785.JPG"/>
          <p:cNvPicPr>
            <a:picLocks/>
          </p:cNvPicPr>
          <p:nvPr/>
        </p:nvPicPr>
        <p:blipFill>
          <a:blip r:embed="rId2" cstate="print"/>
          <a:srcRect l="2846" r="2846"/>
          <a:stretch>
            <a:fillRect/>
          </a:stretch>
        </p:blipFill>
        <p:spPr bwMode="auto">
          <a:xfrm>
            <a:off x="6357950" y="142852"/>
            <a:ext cx="2205048" cy="200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фото для выст\DSC047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357430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фото для выст\DSC047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285992"/>
            <a:ext cx="218281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фото для выст\DSC047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285992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Рабочий стол\фото для выст\на олимпиаде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143380"/>
            <a:ext cx="30718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5416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Творческие мастерские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Конкурсы</a:t>
            </a:r>
            <a:r>
              <a:rPr lang="ru-RU" dirty="0" smtClean="0"/>
              <a:t> </a:t>
            </a:r>
            <a:r>
              <a:rPr lang="ru-RU" sz="2000" dirty="0" smtClean="0"/>
              <a:t>формируют определенные навыки и умения отвечать на вопросы, увеличивает объем знаний и расширяет кругозор. 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Содержимое 4" descr="C:\Documents and Settings\User\Рабочий стол\фото для выст\20130417_1527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85992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фото для выст\DSC030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000504"/>
            <a:ext cx="1714512" cy="15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Рабочий стол\фото для выст\DSCN58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7" y="3929066"/>
            <a:ext cx="2071701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User\Рабочий стол\фото для выст\DSCN58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929066"/>
            <a:ext cx="1785950" cy="16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User\Рабочий стол\фото для выст\DSCN588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929066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User\Рабочий стол\фото для выст\Изображение 00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2285992"/>
            <a:ext cx="157160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User\Рабочий стол\фото для выст\Изображение 01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7" y="2214554"/>
            <a:ext cx="185738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SCN766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2214554"/>
            <a:ext cx="1857388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Театрализованные праздники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Documents and Settings\User\Рабочий стол\фото для выст\DSC037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14290"/>
            <a:ext cx="192882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фото для выст\DSC091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928934"/>
            <a:ext cx="184531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User\Рабочий стол\фото для выст\DSC091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928934"/>
            <a:ext cx="187863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User\Рабочий стол\фото для выст\DSCF22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500174"/>
            <a:ext cx="214314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User\Рабочий стол\фото для выст\DSCF226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500570"/>
            <a:ext cx="221457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User\Рабочий стол\фото для выст\IMG_126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2857496"/>
            <a:ext cx="221534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User\Рабочий стол\фото для выст\IMG_139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4429132"/>
            <a:ext cx="22145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User\Рабочий стол\фото для выст\IMG_502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1500174"/>
            <a:ext cx="171451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User\Рабочий стол\фото для выст\Изображение 024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1500174"/>
            <a:ext cx="20066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User\Рабочий стол\фото для выст\Изображение 029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46" y="4500570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001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Дополнительное образование.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7783832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Школа искусств, ЦДОД, СОК «Нефтяник»,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Городская детская            СЮТУР  библиотека</a:t>
            </a:r>
          </a:p>
          <a:p>
            <a:pPr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Музей                        ЦЭВД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Documents and Settings\User\Рабочий стол\фото для выст\Изображение 05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00306"/>
            <a:ext cx="250033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фото для выст\Изображение 0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71678"/>
            <a:ext cx="242889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фото для выст\ллллллл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00438"/>
            <a:ext cx="242889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фото для выст\Изображение 0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929198"/>
            <a:ext cx="221511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Рабочий стол\фото для выст\DSCF076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572008"/>
            <a:ext cx="22145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User\Рабочий стол\фото для выст\DSCF076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929198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Мои ученики очень одаренные, они также посещают художественную школу, музыкальную школу, занимаются современными танцами, бальными танцами. Участвуют в конкурсах и добиваются высоких результатов, также радуют нас своими номерами на классных и школьных праздниках.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Documents and Settings\User\Рабочий стол\фото для выст\IMG_10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857628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фото для выст\IMG_10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714488"/>
            <a:ext cx="255836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фото для выст\IMG_13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857628"/>
            <a:ext cx="2473325" cy="179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фото для выст\DSC094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857628"/>
            <a:ext cx="1500198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Рабочий стол\фото для выст\DSC091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1714488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User\Рабочий стол\фото для выст\DSC0913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1714488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14290"/>
            <a:ext cx="7498080" cy="157163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Организации ученического самоуправления в классе</a:t>
            </a:r>
            <a:r>
              <a:rPr lang="ru-RU" dirty="0" smtClean="0"/>
              <a:t> </a:t>
            </a:r>
            <a:r>
              <a:rPr lang="ru-RU" sz="1800" dirty="0" smtClean="0"/>
              <a:t>Службы самоуправления в классе избираются под каждый вид деятельности (познавательной, трудовой, культурно-массовой, социальной, спортивной и т.д.) так, чтобы все учащиеся входили в ту или иную службу. </a:t>
            </a:r>
            <a:endParaRPr lang="ru-RU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Портфолио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Documents and Settings\User\Рабочий стол\фото для выст\IMG_09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786322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фото для выст\IMG_09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07323" y="3107529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фото для выст\20140214_0834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285992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Рабочий стол\фото для выст\20140214_0835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214554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User\Рабочий стол\фото для выст\20140214_0836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071942"/>
            <a:ext cx="18573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В работе с одаренными детьми нужно избегать 2-х крайностей: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2976" y="1785926"/>
            <a:ext cx="7358114" cy="48463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возведение ребенка на пьедестал, подчеркивания его особых прав.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 другой стороны – публичного принижения достоинства или игнорирования интеллектуальных успехов во время борьбы со “звездностью”.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7858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Наши победы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User\Рабочий стол\фото для выст\2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785926"/>
            <a:ext cx="2786082" cy="1633451"/>
          </a:xfrm>
          <a:prstGeom prst="rect">
            <a:avLst/>
          </a:prstGeom>
          <a:noFill/>
        </p:spPr>
      </p:pic>
      <p:pic>
        <p:nvPicPr>
          <p:cNvPr id="5" name="Рисунок 4" descr="C:\Documents and Settings\User\Рабочий стол\фото для выст\победители  праз.д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00108"/>
            <a:ext cx="2500330" cy="156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фото для выст\Изображение 0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000108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фото для выст\Изображение 0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857496"/>
            <a:ext cx="2286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Рабочий стол\фото для выст\33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928934"/>
            <a:ext cx="255693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User\Рабочий стол\фото для выст\Изображение 02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714884"/>
            <a:ext cx="250033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User\Рабочий стол\фото для выст\33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643314"/>
            <a:ext cx="2556933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User\Рабочий стол\фото для выст\DSC0913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4786322"/>
            <a:ext cx="2357454" cy="156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User\Рабочий стол\фото для выст\Изображение 03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5" y="5286389"/>
            <a:ext cx="257176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285728"/>
            <a:ext cx="7929618" cy="61882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i="1" dirty="0" smtClean="0"/>
              <a:t>      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Одаренность человека </a:t>
            </a:r>
            <a:r>
              <a:rPr lang="ru-RU" sz="2800" i="1" dirty="0" smtClean="0"/>
              <a:t>— это маленький росточек, едва проклюнувшийся из земли и требующий к себе огромного внимания. Необходимо холить и лелеять, ухаживать за ним, сделать все необходимое, чтобы он             вырос и дал обильный плод.                                              </a:t>
            </a:r>
            <a:endParaRPr lang="ru-RU" sz="2800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</a:t>
            </a:r>
            <a:r>
              <a:rPr lang="ru-RU" sz="2800" dirty="0" smtClean="0"/>
              <a:t>В. А. Сухомлинский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Одарённый ребёнок </a:t>
            </a:r>
            <a:r>
              <a:rPr lang="ru-RU" sz="2800" dirty="0" smtClean="0"/>
              <a:t>– это ребёнок, который выделяется яркими, очевидными, иногда выдающимися достижениями в том или ином виде деятельности.</a:t>
            </a:r>
          </a:p>
          <a:p>
            <a:endParaRPr lang="ru-RU" dirty="0"/>
          </a:p>
        </p:txBody>
      </p:sp>
      <p:pic>
        <p:nvPicPr>
          <p:cNvPr id="6" name="Рисунок 5" descr="C:\Documents and Settings\User\Рабочий стол\фото для выст\DSC_04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14554"/>
            <a:ext cx="33575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500042"/>
            <a:ext cx="6767538" cy="595569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«В душе каждого ребенка есть невидимые струны. Если тронуть их умелой рукой – они красиво зазвучат».  </a:t>
            </a:r>
          </a:p>
          <a:p>
            <a:pPr algn="r">
              <a:buNone/>
            </a:pPr>
            <a:r>
              <a:rPr lang="ru-RU" dirty="0" smtClean="0"/>
              <a:t>В.А. Сухомлинский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 and Settings\User\Рабочий стол\фото для выст\Изображение 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786190"/>
            <a:ext cx="39290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15304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285728"/>
            <a:ext cx="8001056" cy="63579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Классификация типов одарённости: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1600" b="1" dirty="0" smtClean="0"/>
              <a:t>Интеллектуальная одарённость</a:t>
            </a:r>
            <a:r>
              <a:rPr lang="ru-RU" sz="1600" dirty="0" smtClean="0"/>
              <a:t> проявляется чаще всего в способности быстро и оригинально решать нестандартные сложные задачи, анализировать проблемы, делать самостоятельные умозаключения. </a:t>
            </a:r>
          </a:p>
          <a:p>
            <a:pPr lvl="0"/>
            <a:r>
              <a:rPr lang="ru-RU" sz="1600" b="1" dirty="0" smtClean="0"/>
              <a:t>Академическая одарённость</a:t>
            </a:r>
            <a:r>
              <a:rPr lang="ru-RU" sz="1600" dirty="0" smtClean="0"/>
              <a:t> проявляется чаще всего в способности учащихся  именно к обучению, они </a:t>
            </a:r>
            <a:r>
              <a:rPr lang="ru-RU" sz="1600" dirty="0" err="1" smtClean="0"/>
              <a:t>замотивированы</a:t>
            </a:r>
            <a:r>
              <a:rPr lang="ru-RU" sz="1600" dirty="0" smtClean="0"/>
              <a:t> на получение большого количества знаний и легко их усваивают. </a:t>
            </a:r>
          </a:p>
          <a:p>
            <a:pPr lvl="0"/>
            <a:r>
              <a:rPr lang="ru-RU" sz="1600" b="1" dirty="0" smtClean="0"/>
              <a:t>Художественная одарённость</a:t>
            </a:r>
            <a:r>
              <a:rPr lang="ru-RU" sz="1600" dirty="0" smtClean="0"/>
              <a:t> присуща учащимся, которые  имеют высокие достижения в изобразительном искусстве, танцах, пении, сценической деятельности и подобном. </a:t>
            </a:r>
          </a:p>
          <a:p>
            <a:pPr lvl="0"/>
            <a:r>
              <a:rPr lang="ru-RU" sz="1600" b="1" dirty="0" smtClean="0"/>
              <a:t>Творческая одарённость</a:t>
            </a:r>
            <a:r>
              <a:rPr lang="ru-RU" sz="1600" dirty="0" smtClean="0"/>
              <a:t> (</a:t>
            </a:r>
            <a:r>
              <a:rPr lang="ru-RU" sz="1600" dirty="0" err="1" smtClean="0"/>
              <a:t>креативность</a:t>
            </a:r>
            <a:r>
              <a:rPr lang="ru-RU" sz="1600" dirty="0" smtClean="0"/>
              <a:t>) обнаруживается у ребёнка с непохожим взглядом на мир, в умении находить неожиданные решения к задачам, они независимы в суждениях, отличаются выбором  средств для выполнения заданий. Они стараются никому не подражать.</a:t>
            </a:r>
          </a:p>
          <a:p>
            <a:pPr lvl="0"/>
            <a:r>
              <a:rPr lang="ru-RU" sz="1600" dirty="0" smtClean="0"/>
              <a:t> </a:t>
            </a:r>
            <a:r>
              <a:rPr lang="ru-RU" sz="1600" b="1" dirty="0" smtClean="0"/>
              <a:t>Лидерская или социальная одарённость. </a:t>
            </a:r>
            <a:r>
              <a:rPr lang="ru-RU" sz="1600" dirty="0" smtClean="0"/>
              <a:t>Эти дети не просто хорошо организованы, они способны без особого труда организовывать вокруг себя других сверстников, иногда детей старше или младше себя. </a:t>
            </a:r>
          </a:p>
          <a:p>
            <a:pPr lvl="0"/>
            <a:r>
              <a:rPr lang="ru-RU" sz="1600" b="1" dirty="0" smtClean="0"/>
              <a:t>Спортивная (психомоторная) одарённость</a:t>
            </a:r>
            <a:r>
              <a:rPr lang="ru-RU" sz="1600" dirty="0" smtClean="0"/>
              <a:t> </a:t>
            </a:r>
          </a:p>
          <a:p>
            <a:pPr lvl="0">
              <a:buNone/>
            </a:pPr>
            <a:r>
              <a:rPr lang="ru-RU" sz="1600" dirty="0" smtClean="0"/>
              <a:t>     предполагает наличие достижений ребёнка </a:t>
            </a:r>
          </a:p>
          <a:p>
            <a:pPr lvl="0">
              <a:buNone/>
            </a:pPr>
            <a:r>
              <a:rPr lang="ru-RU" sz="1600" dirty="0" smtClean="0"/>
              <a:t>     в области физкультуры и спорта. </a:t>
            </a:r>
            <a:endParaRPr lang="ru-RU" sz="1600" dirty="0"/>
          </a:p>
        </p:txBody>
      </p:sp>
      <p:pic>
        <p:nvPicPr>
          <p:cNvPr id="4" name="Рисунок 3" descr="C:\Documents and Settings\User\Рабочий стол\фото для выст\Гудко Юл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857760"/>
            <a:ext cx="15287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ru-RU" sz="3100" u="sng" dirty="0" smtClean="0">
                <a:solidFill>
                  <a:schemeClr val="accent2">
                    <a:lumMod val="50000"/>
                  </a:schemeClr>
                </a:solidFill>
              </a:rPr>
              <a:t>Система работы с одаренными детьми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включает в себя следующие компоненты: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1538" y="1285860"/>
            <a:ext cx="7500990" cy="5169876"/>
          </a:xfrm>
        </p:spPr>
        <p:txBody>
          <a:bodyPr/>
          <a:lstStyle/>
          <a:p>
            <a:pPr lvl="0"/>
            <a:r>
              <a:rPr lang="ru-RU" b="1" dirty="0" smtClean="0"/>
              <a:t>выявление одаренных детей; </a:t>
            </a:r>
            <a:endParaRPr lang="ru-RU" dirty="0" smtClean="0"/>
          </a:p>
          <a:p>
            <a:pPr lvl="0"/>
            <a:r>
              <a:rPr lang="ru-RU" b="1" dirty="0" smtClean="0"/>
              <a:t>развитие творческих способностей на уроках;</a:t>
            </a:r>
            <a:endParaRPr lang="ru-RU" dirty="0" smtClean="0"/>
          </a:p>
          <a:p>
            <a:pPr lvl="0"/>
            <a:r>
              <a:rPr lang="ru-RU" b="1" dirty="0" smtClean="0"/>
              <a:t>развитие способностей во внеурочной деятельности.</a:t>
            </a:r>
            <a:endParaRPr lang="ru-RU" dirty="0" smtClean="0"/>
          </a:p>
          <a:p>
            <a:pPr lvl="0"/>
            <a:r>
              <a:rPr lang="ru-RU" b="1" dirty="0" smtClean="0"/>
              <a:t>создание условий для всестороннего развития одаренных детей.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Documents and Settings\User\Рабочий стол\фото для выст\IMG_46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429000"/>
            <a:ext cx="2000264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Работа с одарёнными детьми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285860"/>
            <a:ext cx="7429552" cy="5169876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Урочная деятельность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– нестандартный подход к подготовке и организации урока, первым помощником в этом деле является интерес учащихся к предмету, в целях поддержки интереса к предмету и развития природных задатков учащихся я использую творческие и нестандартные  задания, занимательные опыты, </a:t>
            </a:r>
            <a:r>
              <a:rPr lang="ru-RU" sz="2400" dirty="0" err="1" smtClean="0"/>
              <a:t>разноуровневые</a:t>
            </a:r>
            <a:r>
              <a:rPr lang="ru-RU" sz="2400" dirty="0" smtClean="0"/>
              <a:t> тесты, тренажеры и т.д.</a:t>
            </a:r>
          </a:p>
          <a:p>
            <a:pPr lvl="0">
              <a:buNone/>
            </a:pPr>
            <a:endParaRPr lang="ru-RU" sz="2400" dirty="0" smtClean="0"/>
          </a:p>
          <a:p>
            <a:pPr lvl="0"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5" name="Содержимое 3" descr="C:\Documents and Settings\User\Рабочий стол\фото для выст\DSCF0687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57694"/>
            <a:ext cx="314800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6410348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Эффективные педагогические технологии: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214422"/>
            <a:ext cx="7786742" cy="528641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</a:rPr>
              <a:t>Проблемно - развивающее  обучение</a:t>
            </a:r>
          </a:p>
          <a:p>
            <a:pPr lvl="0">
              <a:buNone/>
            </a:pPr>
            <a:r>
              <a:rPr lang="ru-RU" sz="6400" dirty="0" smtClean="0"/>
              <a:t>      Создание  на занятиях ситуацию познавательного затруднения.  Это позволяет организовать активную самостоятельную деятельность учащихся, в результате чего происходит творческое овладение знаниями, навыками, умениями и развитие мыслительных способностей.</a:t>
            </a:r>
          </a:p>
          <a:p>
            <a:pPr fontAlgn="base">
              <a:buNone/>
            </a:pPr>
            <a:r>
              <a:rPr lang="ru-RU" sz="4300" dirty="0" smtClean="0"/>
              <a:t>            </a:t>
            </a:r>
            <a:r>
              <a:rPr lang="ru-RU" sz="6400" dirty="0" smtClean="0"/>
              <a:t>Уроки строю в форме диалога, на каждом этапе урока учащиеся учатся самостоятельно добывать знания, делать свои маленькие открытия. </a:t>
            </a:r>
          </a:p>
          <a:p>
            <a:pPr lvl="0"/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</a:rPr>
              <a:t>Личностно-ориентированное обучение</a:t>
            </a:r>
          </a:p>
          <a:p>
            <a:pPr>
              <a:buNone/>
            </a:pPr>
            <a:r>
              <a:rPr lang="ru-RU" sz="6400" dirty="0" smtClean="0"/>
              <a:t>      Школа должна быть «школой для каждого», в ней должны найти свое место, «чувствовать себя, как дома» все учащиеся.  Школьнику должно быть приятно и комфортно на уроке:</a:t>
            </a:r>
          </a:p>
          <a:p>
            <a:pPr lvl="0"/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</a:rPr>
              <a:t>Дифференцированное обучение</a:t>
            </a:r>
            <a:endParaRPr lang="ru-RU" sz="6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</a:rPr>
              <a:t>Технология интегрированного обучения</a:t>
            </a:r>
            <a:endParaRPr lang="ru-RU" sz="6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</a:rPr>
              <a:t>Развитие исследовательской компетентности</a:t>
            </a:r>
            <a:endParaRPr lang="ru-RU" sz="6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6400" dirty="0" smtClean="0"/>
              <a:t>      «обучение через делание», когда учащийся самым непосредственным образом включён в активный познавательный процесс, самостоятельно формулирует учебную проблему, осуществляет сбор необходимой информации, планирует возможные варианты решения проблемы, делает выводы, анализирует свою деятельность, новые знания и приобретая новый учебный жизненный опыт.</a:t>
            </a:r>
          </a:p>
          <a:p>
            <a:pPr lvl="0"/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</a:rPr>
              <a:t>Информационно-коммуникативные технологии </a:t>
            </a:r>
            <a:r>
              <a:rPr lang="ru-RU" sz="6400" dirty="0" smtClean="0"/>
              <a:t>для удовлетворения познавательной мотивации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Работа по индивидуальным планам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14422"/>
            <a:ext cx="7790712" cy="5072098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ru-RU" dirty="0" smtClean="0"/>
              <a:t>Индивидуальная работа с учащимися проводится в урочное время, а также в форме индивидуального консультирования, самостоятельной работы учащегося по предмету во внеурочное время.</a:t>
            </a:r>
            <a:endParaRPr lang="ru-RU" sz="2400" dirty="0" smtClean="0"/>
          </a:p>
          <a:p>
            <a:pPr lvl="1"/>
            <a:r>
              <a:rPr lang="ru-RU" dirty="0" smtClean="0"/>
              <a:t>Индивидуальная работа с учащимися организуется в рамках содержания образовательной программы по предмету, изучение дополнительных тем, которые не включены в базовое содержание предмета. </a:t>
            </a:r>
            <a:endParaRPr lang="ru-RU" sz="2400" dirty="0" smtClean="0"/>
          </a:p>
          <a:p>
            <a:pPr lvl="1"/>
            <a:r>
              <a:rPr lang="ru-RU" dirty="0" smtClean="0"/>
              <a:t>При изучении отдельных учебных тем у ребенка есть возможность расширения и углубления изучаемой темы путем введения дополнительных понятий, вопросов, практических умений, типов решения задач и т.д. Дополнительный материал отрабатывается учеником под руководством учителя. Преобладает самостоятельная работа ученика при освоении дополнительных знаний и умений.</a:t>
            </a:r>
            <a:endParaRPr lang="ru-RU" sz="2400" dirty="0" smtClean="0"/>
          </a:p>
          <a:p>
            <a:pPr lvl="1"/>
            <a:r>
              <a:rPr lang="ru-RU" dirty="0" smtClean="0"/>
              <a:t>Планируются дополнительные задания для ученика при изучении отдельных тем. Это могут быть тематические сообщения, исследовательские работы, проведение эксперимента и его объяснение, работа над рефератом, творческая работа с дополнительной литературой и </a:t>
            </a:r>
            <a:r>
              <a:rPr lang="ru-RU" dirty="0" err="1" smtClean="0"/>
              <a:t>т.д</a:t>
            </a:r>
            <a:endParaRPr lang="ru-RU" sz="2400" dirty="0" smtClean="0"/>
          </a:p>
          <a:p>
            <a:pPr lvl="1"/>
            <a:r>
              <a:rPr lang="ru-RU" dirty="0" smtClean="0"/>
              <a:t>Для работы с одаренными учащимися планируется система индивидуальных заданий для самостоятельной работы. Они могут носить различный характер: тесты, задачи, упражнения повышенного уровня сложности, олимпиадные задания, задания из материалов, выступления перед классом с презентациями и т.д. </a:t>
            </a:r>
            <a:endParaRPr lang="ru-RU" sz="2400" dirty="0" smtClean="0"/>
          </a:p>
          <a:p>
            <a:pPr lvl="1"/>
            <a:r>
              <a:rPr lang="ru-RU" dirty="0" smtClean="0"/>
              <a:t>По мере работы с учеником  накапливается соответствующий дидактический материал и выстраивается методическая система при работе с одаренными учениками. </a:t>
            </a:r>
            <a:endParaRPr lang="ru-RU" sz="2400" dirty="0" smtClean="0"/>
          </a:p>
          <a:p>
            <a:pPr lvl="1"/>
            <a:r>
              <a:rPr lang="ru-RU" dirty="0" smtClean="0"/>
              <a:t>Индивидуальная работа организуется при наличии </a:t>
            </a:r>
          </a:p>
          <a:p>
            <a:pPr lvl="1">
              <a:buNone/>
            </a:pPr>
            <a:r>
              <a:rPr lang="ru-RU" dirty="0" smtClean="0"/>
              <a:t>     образовательного запроса ученика и родителей. 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" name="Рисунок 4" descr="C:\Documents and Settings\User\Рабочий стол\фото для выст\20130902_1106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000636"/>
            <a:ext cx="214314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Внеурочная деятельность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1000108"/>
            <a:ext cx="7858180" cy="5455628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sz="33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Кружки по интересам - </a:t>
            </a:r>
            <a:r>
              <a:rPr lang="ru-RU" sz="2800" dirty="0" smtClean="0"/>
              <a:t> работа в малых группах,  максимально можно реализовать дифференциацию обучения, индивидуальный подход, применяя разные методы работы: наблюдение, эксперимент, исследование, работа с  литературой. </a:t>
            </a:r>
            <a:endParaRPr lang="ru-RU" sz="3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</a:rPr>
              <a:t>Направления внеурочной деятельности: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dirty="0" smtClean="0"/>
              <a:t>Спортивно  оздоровительное - призвано пропагандировать здоровый образ жизни и сохранить состояние здоровья обучающихся.</a:t>
            </a:r>
          </a:p>
          <a:p>
            <a:pPr lvl="0"/>
            <a:r>
              <a:rPr lang="ru-RU" dirty="0" smtClean="0"/>
              <a:t>Развитие речевой культуры - направлено на формирование культуры эффективной речи.</a:t>
            </a:r>
          </a:p>
          <a:p>
            <a:pPr lvl="0"/>
            <a:r>
              <a:rPr lang="ru-RU" dirty="0" smtClean="0"/>
              <a:t>Научно- познавательное, - обеспечивает развитие интеллектуальных, творческих способностей детей, интереса к учению. </a:t>
            </a:r>
          </a:p>
          <a:p>
            <a:pPr lvl="0"/>
            <a:r>
              <a:rPr lang="ru-RU" dirty="0" smtClean="0"/>
              <a:t>Художественно- эстетическое-  направлено на развитие творческих способностей обучающихся:</a:t>
            </a:r>
          </a:p>
          <a:p>
            <a:pPr lvl="0"/>
            <a:r>
              <a:rPr lang="ru-RU" dirty="0" smtClean="0"/>
              <a:t>Проектная деятельность.</a:t>
            </a:r>
          </a:p>
          <a:p>
            <a:pPr lvl="0"/>
            <a:r>
              <a:rPr lang="ru-RU" dirty="0" smtClean="0"/>
              <a:t>Краеведческое - направлено на расширение знаний по курсу «Окружающий мир.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1538" y="285728"/>
            <a:ext cx="7858180" cy="617000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Организация проектно - исследовательской деятельности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Научно-практические конференции </a:t>
            </a:r>
          </a:p>
          <a:p>
            <a:pPr>
              <a:buNone/>
            </a:pPr>
            <a:r>
              <a:rPr lang="ru-RU" b="1" dirty="0" smtClean="0"/>
              <a:t>                   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 место Региональный творческий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конкурс экологических проектов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проект «Использование вторсырья»2013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Научно-исследовательская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конференция «Первые шаги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в мир науки» - 2013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Documents and Settings\User\Рабочий стол\фото для выст\пл.б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27146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фото для выст\проект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714884"/>
            <a:ext cx="26432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фото для выст\дддд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928934"/>
            <a:ext cx="267546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265</TotalTime>
  <Words>922</Words>
  <PresentationFormat>Экран (4:3)</PresentationFormat>
  <Paragraphs>122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Слайд 1</vt:lpstr>
      <vt:lpstr>Слайд 2</vt:lpstr>
      <vt:lpstr> </vt:lpstr>
      <vt:lpstr>  Система работы с одаренными детьми  включает в себя следующие компоненты: </vt:lpstr>
      <vt:lpstr>Работа с одарёнными детьми </vt:lpstr>
      <vt:lpstr>Эффективные педагогические технологии: </vt:lpstr>
      <vt:lpstr>Работа по индивидуальным планам</vt:lpstr>
      <vt:lpstr>Внеурочная деятельность  </vt:lpstr>
      <vt:lpstr>Слайд 9</vt:lpstr>
      <vt:lpstr> Интеллектуальный марафон, Интеллектуальные игры  </vt:lpstr>
      <vt:lpstr> Предметные недели - раскрытие творческого     потенциала учащихся  Неделя начальной школы </vt:lpstr>
      <vt:lpstr> Дистанционные конкурсы, олимпиады - способствуют выявлению наиболее способных и одаренных детей.  </vt:lpstr>
      <vt:lpstr> Творческие мастерские Конкурсы формируют определенные навыки и умения отвечать на вопросы, увеличивает объем знаний и расширяет кругозор.   </vt:lpstr>
      <vt:lpstr> Театрализованные праздники </vt:lpstr>
      <vt:lpstr>Дополнительное образование.</vt:lpstr>
      <vt:lpstr>Мои ученики очень одаренные, они также посещают художественную школу, музыкальную школу, занимаются современными танцами, бальными танцами. Участвуют в конкурсах и добиваются высоких результатов, также радуют нас своими номерами на классных и школьных праздниках.</vt:lpstr>
      <vt:lpstr>   </vt:lpstr>
      <vt:lpstr>  В работе с одаренными детьми нужно избегать 2-х крайностей: </vt:lpstr>
      <vt:lpstr>Наши победы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URS</cp:lastModifiedBy>
  <cp:revision>57</cp:revision>
  <dcterms:modified xsi:type="dcterms:W3CDTF">2014-03-27T03:45:02Z</dcterms:modified>
</cp:coreProperties>
</file>